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2" r:id="rId2"/>
    <p:sldId id="360" r:id="rId3"/>
    <p:sldId id="313" r:id="rId4"/>
    <p:sldId id="314" r:id="rId5"/>
    <p:sldId id="340" r:id="rId6"/>
    <p:sldId id="344" r:id="rId7"/>
    <p:sldId id="348" r:id="rId8"/>
    <p:sldId id="342" r:id="rId9"/>
    <p:sldId id="353" r:id="rId10"/>
    <p:sldId id="317" r:id="rId11"/>
    <p:sldId id="318" r:id="rId12"/>
    <p:sldId id="327" r:id="rId13"/>
    <p:sldId id="354" r:id="rId14"/>
    <p:sldId id="321" r:id="rId15"/>
    <p:sldId id="320" r:id="rId16"/>
    <p:sldId id="361" r:id="rId17"/>
    <p:sldId id="335" r:id="rId18"/>
    <p:sldId id="336" r:id="rId19"/>
    <p:sldId id="351" r:id="rId20"/>
    <p:sldId id="324" r:id="rId21"/>
    <p:sldId id="331" r:id="rId22"/>
    <p:sldId id="330" r:id="rId23"/>
    <p:sldId id="332" r:id="rId24"/>
    <p:sldId id="337" r:id="rId25"/>
    <p:sldId id="352" r:id="rId26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75DBFF"/>
    <a:srgbClr val="FC45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3469" autoAdjust="0"/>
  </p:normalViewPr>
  <p:slideViewPr>
    <p:cSldViewPr snapToGrid="0">
      <p:cViewPr varScale="1">
        <p:scale>
          <a:sx n="82" d="100"/>
          <a:sy n="82" d="100"/>
        </p:scale>
        <p:origin x="715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C2F2D-909D-7D15-A39B-974278F325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96EADF-3119-DDE1-756F-FBF8F1D520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84DA77-BFBA-8BBE-BB41-A6C89180A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2E10-904C-428A-8AD2-C0470CB030EA}" type="datetimeFigureOut">
              <a:rPr lang="vi-VN" smtClean="0"/>
              <a:pPr/>
              <a:t>30/06/2026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4C87D-A7CD-6841-0FFF-D9405D439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DD3DB8-3D58-1D6D-550D-BDE12259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99341-5243-45E6-B07D-5BFBF158B036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08628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6BEF9-883E-2F0A-496C-D257DCBA4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1CABE2-B0FA-39F2-D347-C26C944F81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7BEF04-97D6-4419-5239-E84963191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2E10-904C-428A-8AD2-C0470CB030EA}" type="datetimeFigureOut">
              <a:rPr lang="vi-VN" smtClean="0"/>
              <a:pPr/>
              <a:t>30/06/2026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14A623-9D1B-2FF3-51EE-E62CE2F04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F6055C-B9DC-20B4-7551-5D32DA7A7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99341-5243-45E6-B07D-5BFBF158B036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56729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9B8733-1EF5-7C22-A150-E88D8B850D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CBB077-0C0B-DCFD-36D9-0C607DE55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51E278-62F6-2ED8-E76B-30874B41F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2E10-904C-428A-8AD2-C0470CB030EA}" type="datetimeFigureOut">
              <a:rPr lang="vi-VN" smtClean="0"/>
              <a:pPr/>
              <a:t>30/06/2026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9F3230-DEB3-13A3-D997-FF1691AF3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CB34E-D5EA-23F8-8896-88B524DE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99341-5243-45E6-B07D-5BFBF158B036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15727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099DA-2B07-2AA3-FFCB-71627B2D0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B2D6E-A37D-42A2-8882-D5DC15B67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F4CCBC-F4B8-DE34-B257-6E3B7E5A0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2E10-904C-428A-8AD2-C0470CB030EA}" type="datetimeFigureOut">
              <a:rPr lang="vi-VN" smtClean="0"/>
              <a:pPr/>
              <a:t>30/06/2026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2209F-572D-084B-696A-5E411041D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FA083-719B-D5D1-2C7D-A126B42B5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99341-5243-45E6-B07D-5BFBF158B036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49151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B9E6A-EC4E-8B65-AF84-20DA3B17E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B06382-CA39-FDF4-CD62-8A9160ADF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505F3E-42AB-BE82-F7AC-4CDCEFF5A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2E10-904C-428A-8AD2-C0470CB030EA}" type="datetimeFigureOut">
              <a:rPr lang="vi-VN" smtClean="0"/>
              <a:pPr/>
              <a:t>30/06/2026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00C984-C3B8-350A-B132-FAB674EB5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EBB3E-5131-AEB5-91E6-BED2B40CB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99341-5243-45E6-B07D-5BFBF158B036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62233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AF9EB-F7B9-E8D7-52CB-829392FBF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735E9-3A7A-EB08-9CBD-1A1CA9E840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DC0359-E600-A4F6-B422-E620DB24ED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92472F-C590-3FCD-B4DF-EBCD9F4D4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2E10-904C-428A-8AD2-C0470CB030EA}" type="datetimeFigureOut">
              <a:rPr lang="vi-VN" smtClean="0"/>
              <a:pPr/>
              <a:t>30/06/2026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1D9798-38B1-1D7C-64CB-EBDC7AB70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344185-8C38-F00B-0225-0E87FCB3B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99341-5243-45E6-B07D-5BFBF158B036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38443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E87A2-BED6-B96D-0D58-2D0F6319D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0C49B1-FDE0-633B-ECC3-C8E02C42A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C057E-3D6C-F4B4-ECBD-0DF4F4A4BD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1E18DD-A119-1962-4EF6-5EBD7BB136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8F5167-6732-772F-EDC6-254E503B19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150FDC-83F9-0BD7-E636-D507F306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2E10-904C-428A-8AD2-C0470CB030EA}" type="datetimeFigureOut">
              <a:rPr lang="vi-VN" smtClean="0"/>
              <a:pPr/>
              <a:t>30/06/2026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22B405-C260-42D0-D1D9-E85F0CF25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01C34E-A92A-ADE2-5036-E47C54F7F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99341-5243-45E6-B07D-5BFBF158B036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69550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8ECB3-0126-F502-6DEE-CE07865F9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BCB8D3-CD0A-AC59-C8C4-8FC986C7C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2E10-904C-428A-8AD2-C0470CB030EA}" type="datetimeFigureOut">
              <a:rPr lang="vi-VN" smtClean="0"/>
              <a:pPr/>
              <a:t>30/06/2026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5E09A7-5D61-B1AF-C8C5-8EE7FF5BE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51B7C4-22AF-3EBA-2845-CDCBECE5C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99341-5243-45E6-B07D-5BFBF158B036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92690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7A10AD-385A-CE18-04AA-1FBFE7443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2E10-904C-428A-8AD2-C0470CB030EA}" type="datetimeFigureOut">
              <a:rPr lang="vi-VN" smtClean="0"/>
              <a:pPr/>
              <a:t>30/06/2026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803C1D-6B75-0E65-E4AA-7278011E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813E9-A02E-AD52-92C7-16FE5D3BF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99341-5243-45E6-B07D-5BFBF158B036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99632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7366C-4CEE-6B7A-F29E-F59557284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D3CBCF-0D4A-1E13-30D6-7DDD96CF9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0C3256-6E62-2011-5265-C8BCAE871C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276964-4D91-10B6-5437-A2BCA2A49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2E10-904C-428A-8AD2-C0470CB030EA}" type="datetimeFigureOut">
              <a:rPr lang="vi-VN" smtClean="0"/>
              <a:pPr/>
              <a:t>30/06/2026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F58EBB-DBB6-FE91-A0C5-50A159818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945F96-9B72-B2E0-CE4A-498A7390E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99341-5243-45E6-B07D-5BFBF158B036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50478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C6807-E151-DC3C-FD30-398B9C44E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F4086E-6683-A22E-C4A0-D67FE71B0D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F201F6-E90E-7DD2-92D8-1E40DE332F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DA572-D138-B1A2-2178-B94268B06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2E10-904C-428A-8AD2-C0470CB030EA}" type="datetimeFigureOut">
              <a:rPr lang="vi-VN" smtClean="0"/>
              <a:pPr/>
              <a:t>30/06/2026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1A62BC-EAE2-D476-00AC-3D24BE075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5B05FD-5E8F-7A46-0BBF-E25E5B7CF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99341-5243-45E6-B07D-5BFBF158B036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5396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06828D-93B8-0C08-EF23-E2F7FE89D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87D7B9-A2A1-44A8-2B9A-5AF99C354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651F98-0056-24B1-A313-10E8D29AE5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52E10-904C-428A-8AD2-C0470CB030EA}" type="datetimeFigureOut">
              <a:rPr lang="vi-VN" smtClean="0"/>
              <a:pPr/>
              <a:t>30/06/2026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F4AAB5-AB0D-1B4A-FDDC-5F54D25D87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2194B0-CA47-2EDF-D12B-5FC437932F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99341-5243-45E6-B07D-5BFBF158B036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4463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3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5.mp3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9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611195" y="284763"/>
            <a:ext cx="86162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ỦY BAN NHÂN DÂN </a:t>
            </a:r>
            <a:r>
              <a:rPr lang="vi-VN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XÃ MINH THÁI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kumimoji="0" lang="en-US" sz="3200" b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MẦM </a:t>
            </a:r>
            <a:r>
              <a:rPr kumimoji="0" lang="vi-VN" sz="3200" b="1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NON TRỰC THẮNG</a:t>
            </a:r>
            <a:endParaRPr kumimoji="0" lang="en-US" sz="3200" b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2077199" y="1555945"/>
            <a:ext cx="7351693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Cung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4-5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25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Vũ Thị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14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62C304-E8A5-9B9A-0506-7EE386991177}"/>
              </a:ext>
            </a:extLst>
          </p:cNvPr>
          <p:cNvSpPr/>
          <p:nvPr/>
        </p:nvSpPr>
        <p:spPr>
          <a:xfrm>
            <a:off x="4875070" y="4716201"/>
            <a:ext cx="919300" cy="2115862"/>
          </a:xfrm>
          <a:prstGeom prst="rect">
            <a:avLst/>
          </a:prstGeom>
          <a:solidFill>
            <a:srgbClr val="00206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08BC51-77EC-A12B-E9AD-4E6F55DD7F64}"/>
              </a:ext>
            </a:extLst>
          </p:cNvPr>
          <p:cNvSpPr/>
          <p:nvPr/>
        </p:nvSpPr>
        <p:spPr>
          <a:xfrm>
            <a:off x="3746895" y="2311175"/>
            <a:ext cx="3175649" cy="238698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1A6B9A1B-9BC5-B908-B523-0473594DF3D6}"/>
              </a:ext>
            </a:extLst>
          </p:cNvPr>
          <p:cNvSpPr/>
          <p:nvPr/>
        </p:nvSpPr>
        <p:spPr>
          <a:xfrm rot="8069629">
            <a:off x="3760374" y="704738"/>
            <a:ext cx="3148690" cy="3177418"/>
          </a:xfrm>
          <a:prstGeom prst="rt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128BF505-F08E-4705-2927-118ED9D6AEF3}"/>
              </a:ext>
            </a:extLst>
          </p:cNvPr>
          <p:cNvSpPr/>
          <p:nvPr/>
        </p:nvSpPr>
        <p:spPr>
          <a:xfrm rot="5400000">
            <a:off x="5843679" y="4667083"/>
            <a:ext cx="820681" cy="919299"/>
          </a:xfrm>
          <a:prstGeom prst="rt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7DFB3A4-0D58-690F-C8A8-99E410A864F9}"/>
              </a:ext>
            </a:extLst>
          </p:cNvPr>
          <p:cNvSpPr/>
          <p:nvPr/>
        </p:nvSpPr>
        <p:spPr>
          <a:xfrm>
            <a:off x="4593055" y="2739747"/>
            <a:ext cx="1489753" cy="14178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7721280-C9E8-74C5-39BD-DAE6A6D1F2EE}"/>
              </a:ext>
            </a:extLst>
          </p:cNvPr>
          <p:cNvSpPr/>
          <p:nvPr/>
        </p:nvSpPr>
        <p:spPr>
          <a:xfrm rot="10800000">
            <a:off x="3840483" y="4716201"/>
            <a:ext cx="1021523" cy="919299"/>
          </a:xfrm>
          <a:prstGeom prst="rt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3CE80896-FBD2-497F-BAF8-D46BD69774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480" y="57007"/>
            <a:ext cx="3345520" cy="288438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3284" y="2642290"/>
            <a:ext cx="3257548" cy="33832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chùa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chùa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524627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62C304-E8A5-9B9A-0506-7EE386991177}"/>
              </a:ext>
            </a:extLst>
          </p:cNvPr>
          <p:cNvSpPr/>
          <p:nvPr/>
        </p:nvSpPr>
        <p:spPr>
          <a:xfrm>
            <a:off x="5509200" y="4652983"/>
            <a:ext cx="919300" cy="2257149"/>
          </a:xfrm>
          <a:prstGeom prst="rect">
            <a:avLst/>
          </a:prstGeom>
          <a:solidFill>
            <a:srgbClr val="00206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08BC51-77EC-A12B-E9AD-4E6F55DD7F64}"/>
              </a:ext>
            </a:extLst>
          </p:cNvPr>
          <p:cNvSpPr/>
          <p:nvPr/>
        </p:nvSpPr>
        <p:spPr>
          <a:xfrm>
            <a:off x="4381023" y="2216727"/>
            <a:ext cx="3175651" cy="242442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1A6B9A1B-9BC5-B908-B523-0473594DF3D6}"/>
              </a:ext>
            </a:extLst>
          </p:cNvPr>
          <p:cNvSpPr/>
          <p:nvPr/>
        </p:nvSpPr>
        <p:spPr>
          <a:xfrm rot="8069629">
            <a:off x="4394504" y="647732"/>
            <a:ext cx="3148690" cy="3177418"/>
          </a:xfrm>
          <a:prstGeom prst="rt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128BF505-F08E-4705-2927-118ED9D6AEF3}"/>
              </a:ext>
            </a:extLst>
          </p:cNvPr>
          <p:cNvSpPr/>
          <p:nvPr/>
        </p:nvSpPr>
        <p:spPr>
          <a:xfrm rot="5400000">
            <a:off x="6340094" y="4749326"/>
            <a:ext cx="1215196" cy="1026564"/>
          </a:xfrm>
          <a:prstGeom prst="rt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55920090-9801-6076-BB03-6C28ACFEB4E6}"/>
              </a:ext>
            </a:extLst>
          </p:cNvPr>
          <p:cNvSpPr/>
          <p:nvPr/>
        </p:nvSpPr>
        <p:spPr>
          <a:xfrm rot="10800000">
            <a:off x="4532242" y="4626857"/>
            <a:ext cx="971044" cy="1106386"/>
          </a:xfrm>
          <a:prstGeom prst="rt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EFECAF2-63F8-999B-4728-C8456FCE1661}"/>
              </a:ext>
            </a:extLst>
          </p:cNvPr>
          <p:cNvSpPr/>
          <p:nvPr/>
        </p:nvSpPr>
        <p:spPr>
          <a:xfrm>
            <a:off x="5227185" y="2682741"/>
            <a:ext cx="1489753" cy="1417834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Rounded Rectangle 1"/>
          <p:cNvSpPr/>
          <p:nvPr/>
        </p:nvSpPr>
        <p:spPr>
          <a:xfrm>
            <a:off x="182880" y="91441"/>
            <a:ext cx="3892731" cy="120178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363595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bySharkDance-VA-5837750 (mp3cut.net) (5)">
            <a:hlinkClick r:id="" action="ppaction://media"/>
            <a:extLst>
              <a:ext uri="{FF2B5EF4-FFF2-40B4-BE49-F238E27FC236}">
                <a16:creationId xmlns:a16="http://schemas.microsoft.com/office/drawing/2014/main" id="{EA6EFCC9-8091-9741-1313-1FC4E5AB04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93573" y="5455292"/>
            <a:ext cx="406400" cy="4064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300446" y="274319"/>
            <a:ext cx="4859383" cy="5747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Cùng</a:t>
            </a:r>
            <a:r>
              <a:rPr lang="en-US" sz="2000" dirty="0"/>
              <a:t> </a:t>
            </a:r>
            <a:r>
              <a:rPr lang="en-US" sz="2000" dirty="0" err="1"/>
              <a:t>lên</a:t>
            </a:r>
            <a:r>
              <a:rPr lang="en-US" sz="2000" dirty="0"/>
              <a:t> </a:t>
            </a:r>
            <a:r>
              <a:rPr lang="en-US" sz="2000" dirty="0" err="1"/>
              <a:t>xe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địa</a:t>
            </a:r>
            <a:r>
              <a:rPr lang="en-US" sz="2000" dirty="0"/>
              <a:t> </a:t>
            </a:r>
            <a:r>
              <a:rPr lang="en-US" sz="2000" dirty="0" err="1"/>
              <a:t>điểm</a:t>
            </a:r>
            <a:r>
              <a:rPr lang="en-US" sz="2000" dirty="0"/>
              <a:t> </a:t>
            </a:r>
            <a:r>
              <a:rPr lang="en-US" sz="2000" dirty="0" err="1"/>
              <a:t>tiếp</a:t>
            </a:r>
            <a:r>
              <a:rPr lang="en-US" sz="2000" dirty="0"/>
              <a:t> </a:t>
            </a:r>
            <a:r>
              <a:rPr lang="en-US" sz="2000" dirty="0" err="1"/>
              <a:t>theo</a:t>
            </a:r>
            <a:r>
              <a:rPr lang="en-US" sz="2000" dirty="0"/>
              <a:t> </a:t>
            </a:r>
            <a:r>
              <a:rPr lang="en-US" sz="2000" dirty="0" err="1"/>
              <a:t>nào</a:t>
            </a:r>
            <a:r>
              <a:rPr lang="en-US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4699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10996"/>
          <a:stretch/>
        </p:blipFill>
        <p:spPr>
          <a:xfrm>
            <a:off x="0" y="0"/>
            <a:ext cx="12192000" cy="685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139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310E19-E2E1-C779-D719-7CB16FFFD894}"/>
              </a:ext>
            </a:extLst>
          </p:cNvPr>
          <p:cNvSpPr/>
          <p:nvPr/>
        </p:nvSpPr>
        <p:spPr>
          <a:xfrm>
            <a:off x="950913" y="5672050"/>
            <a:ext cx="7745023" cy="87327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5D9B38-C9BE-DA96-8A24-27617252DEC7}"/>
              </a:ext>
            </a:extLst>
          </p:cNvPr>
          <p:cNvSpPr/>
          <p:nvPr/>
        </p:nvSpPr>
        <p:spPr>
          <a:xfrm>
            <a:off x="1461051" y="5076304"/>
            <a:ext cx="6650182" cy="59574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DD28F0-EDD8-4610-9959-514A629AC0BD}"/>
              </a:ext>
            </a:extLst>
          </p:cNvPr>
          <p:cNvSpPr/>
          <p:nvPr/>
        </p:nvSpPr>
        <p:spPr>
          <a:xfrm>
            <a:off x="2667641" y="2506286"/>
            <a:ext cx="914401" cy="2576945"/>
          </a:xfrm>
          <a:prstGeom prst="rect">
            <a:avLst/>
          </a:prstGeom>
          <a:solidFill>
            <a:srgbClr val="75DB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75620C-C6A2-9F6B-AD8D-D19B39D671AA}"/>
              </a:ext>
            </a:extLst>
          </p:cNvPr>
          <p:cNvSpPr/>
          <p:nvPr/>
        </p:nvSpPr>
        <p:spPr>
          <a:xfrm>
            <a:off x="3559533" y="2506286"/>
            <a:ext cx="983666" cy="257694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256D00-C241-B056-35CB-AB38120B9374}"/>
              </a:ext>
            </a:extLst>
          </p:cNvPr>
          <p:cNvSpPr/>
          <p:nvPr/>
        </p:nvSpPr>
        <p:spPr>
          <a:xfrm>
            <a:off x="4472195" y="2499359"/>
            <a:ext cx="980216" cy="2597725"/>
          </a:xfrm>
          <a:prstGeom prst="rect">
            <a:avLst/>
          </a:prstGeom>
          <a:solidFill>
            <a:srgbClr val="75DB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3E5DDA-1CE3-707A-425B-81A11BBC5AA1}"/>
              </a:ext>
            </a:extLst>
          </p:cNvPr>
          <p:cNvSpPr/>
          <p:nvPr/>
        </p:nvSpPr>
        <p:spPr>
          <a:xfrm>
            <a:off x="5377997" y="2506286"/>
            <a:ext cx="914401" cy="257694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14C2202-0729-A4C1-544B-1782D2E0AA7F}"/>
              </a:ext>
            </a:extLst>
          </p:cNvPr>
          <p:cNvSpPr/>
          <p:nvPr/>
        </p:nvSpPr>
        <p:spPr>
          <a:xfrm>
            <a:off x="6287209" y="2477015"/>
            <a:ext cx="914401" cy="2606216"/>
          </a:xfrm>
          <a:prstGeom prst="rect">
            <a:avLst/>
          </a:prstGeom>
          <a:solidFill>
            <a:srgbClr val="75DB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8A4A9D4-B2BF-E996-7996-6AD1952C0370}"/>
              </a:ext>
            </a:extLst>
          </p:cNvPr>
          <p:cNvSpPr/>
          <p:nvPr/>
        </p:nvSpPr>
        <p:spPr>
          <a:xfrm>
            <a:off x="1724297" y="1593666"/>
            <a:ext cx="6386936" cy="94488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2114" y="0"/>
            <a:ext cx="3439886" cy="260758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843283" y="3722913"/>
            <a:ext cx="3257548" cy="2655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417355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2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310E19-E2E1-C779-D719-7CB16FFFD894}"/>
              </a:ext>
            </a:extLst>
          </p:cNvPr>
          <p:cNvSpPr/>
          <p:nvPr/>
        </p:nvSpPr>
        <p:spPr>
          <a:xfrm>
            <a:off x="2162529" y="5763493"/>
            <a:ext cx="7453746" cy="74814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5D9B38-C9BE-DA96-8A24-27617252DEC7}"/>
              </a:ext>
            </a:extLst>
          </p:cNvPr>
          <p:cNvSpPr/>
          <p:nvPr/>
        </p:nvSpPr>
        <p:spPr>
          <a:xfrm>
            <a:off x="2619729" y="5167747"/>
            <a:ext cx="6650182" cy="59574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DD28F0-EDD8-4610-9959-514A629AC0BD}"/>
              </a:ext>
            </a:extLst>
          </p:cNvPr>
          <p:cNvSpPr/>
          <p:nvPr/>
        </p:nvSpPr>
        <p:spPr>
          <a:xfrm>
            <a:off x="3724628" y="2597729"/>
            <a:ext cx="914401" cy="2576945"/>
          </a:xfrm>
          <a:prstGeom prst="rect">
            <a:avLst/>
          </a:prstGeom>
          <a:solidFill>
            <a:srgbClr val="75DB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75620C-C6A2-9F6B-AD8D-D19B39D671AA}"/>
              </a:ext>
            </a:extLst>
          </p:cNvPr>
          <p:cNvSpPr/>
          <p:nvPr/>
        </p:nvSpPr>
        <p:spPr>
          <a:xfrm>
            <a:off x="4464112" y="2597729"/>
            <a:ext cx="914401" cy="257694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256D00-C241-B056-35CB-AB38120B9374}"/>
              </a:ext>
            </a:extLst>
          </p:cNvPr>
          <p:cNvSpPr/>
          <p:nvPr/>
        </p:nvSpPr>
        <p:spPr>
          <a:xfrm>
            <a:off x="5402774" y="2597729"/>
            <a:ext cx="914401" cy="2576945"/>
          </a:xfrm>
          <a:prstGeom prst="rect">
            <a:avLst/>
          </a:prstGeom>
          <a:solidFill>
            <a:srgbClr val="75DB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3E5DDA-1CE3-707A-425B-81A11BBC5AA1}"/>
              </a:ext>
            </a:extLst>
          </p:cNvPr>
          <p:cNvSpPr/>
          <p:nvPr/>
        </p:nvSpPr>
        <p:spPr>
          <a:xfrm>
            <a:off x="6358729" y="2597729"/>
            <a:ext cx="914401" cy="257694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14C2202-0729-A4C1-544B-1782D2E0AA7F}"/>
              </a:ext>
            </a:extLst>
          </p:cNvPr>
          <p:cNvSpPr/>
          <p:nvPr/>
        </p:nvSpPr>
        <p:spPr>
          <a:xfrm>
            <a:off x="7300841" y="2590802"/>
            <a:ext cx="914401" cy="2576945"/>
          </a:xfrm>
          <a:prstGeom prst="rect">
            <a:avLst/>
          </a:prstGeom>
          <a:solidFill>
            <a:srgbClr val="75DB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8A4A9D4-B2BF-E996-7996-6AD1952C0370}"/>
              </a:ext>
            </a:extLst>
          </p:cNvPr>
          <p:cNvSpPr/>
          <p:nvPr/>
        </p:nvSpPr>
        <p:spPr>
          <a:xfrm>
            <a:off x="2619729" y="1802674"/>
            <a:ext cx="6650182" cy="78812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3" name="Em-yeu-dat-nuoc-Viet-Nam-Top-ca-Sido (1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694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29682" y="5902038"/>
            <a:ext cx="609600" cy="60960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182880" y="91441"/>
            <a:ext cx="3892731" cy="120178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40312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2289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21212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378" y="1750423"/>
            <a:ext cx="10515600" cy="1991134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</a:rPr>
              <a:t>Ngoài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chìa</a:t>
            </a:r>
            <a:r>
              <a:rPr lang="en-US" sz="5400" b="1" dirty="0">
                <a:solidFill>
                  <a:srgbClr val="FF0000"/>
                </a:solidFill>
              </a:rPr>
              <a:t> 1 </a:t>
            </a:r>
            <a:r>
              <a:rPr lang="en-US" sz="5400" b="1" dirty="0" err="1">
                <a:solidFill>
                  <a:srgbClr val="FF0000"/>
                </a:solidFill>
              </a:rPr>
              <a:t>Cột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và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LĂng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Bác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ra</a:t>
            </a:r>
            <a:r>
              <a:rPr lang="en-US" sz="5400" b="1" dirty="0">
                <a:solidFill>
                  <a:srgbClr val="FF0000"/>
                </a:solidFill>
              </a:rPr>
              <a:t> ở </a:t>
            </a:r>
            <a:r>
              <a:rPr lang="en-US" sz="5400" b="1" dirty="0" err="1">
                <a:solidFill>
                  <a:srgbClr val="FF0000"/>
                </a:solidFill>
              </a:rPr>
              <a:t>Hà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Nội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còn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điều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gì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mà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các</a:t>
            </a:r>
            <a:r>
              <a:rPr lang="en-US" sz="5400" b="1" dirty="0">
                <a:solidFill>
                  <a:srgbClr val="FF0000"/>
                </a:solidFill>
              </a:rPr>
              <a:t> con </a:t>
            </a:r>
            <a:r>
              <a:rPr lang="en-US" sz="5400" b="1" dirty="0" err="1">
                <a:solidFill>
                  <a:srgbClr val="FF0000"/>
                </a:solidFill>
              </a:rPr>
              <a:t>biết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nữa</a:t>
            </a:r>
            <a:r>
              <a:rPr lang="en-US" sz="5400" b="1" dirty="0">
                <a:solidFill>
                  <a:srgbClr val="FF0000"/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233568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E3FBC-B570-E4EC-3972-BCCEF55AB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669EFD7-BF97-7E6A-8526-50FC9D59B6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6" y="180109"/>
            <a:ext cx="11928764" cy="64977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7DABF2-2E5C-71BC-DAAE-B1EFB5B201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5" y="180109"/>
            <a:ext cx="11928763" cy="64977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763189C-59AF-E139-C2E8-5C303B7BC8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80108"/>
            <a:ext cx="11887198" cy="64977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9394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5D25-5EBF-278C-BAFE-54E335718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661" y="406222"/>
            <a:ext cx="5829728" cy="1325563"/>
          </a:xfrm>
        </p:spPr>
        <p:txBody>
          <a:bodyPr/>
          <a:lstStyle/>
          <a:p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trổ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lang="vi-V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Múa XÁO LA ĐI HỌC - CÔ GIÁO BẢN EM - Vũ đoàn Fevery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46925" y="4574177"/>
            <a:ext cx="609600" cy="6096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6D45D25-5EBF-278C-BAFE-54E335718BBE}"/>
              </a:ext>
            </a:extLst>
          </p:cNvPr>
          <p:cNvSpPr txBox="1">
            <a:spLocks/>
          </p:cNvSpPr>
          <p:nvPr/>
        </p:nvSpPr>
        <p:spPr>
          <a:xfrm>
            <a:off x="975360" y="2342751"/>
            <a:ext cx="10241280" cy="1086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rổ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chắp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651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8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oCaiTayLenDiBeatInstrumental-V (mp3cut.net) (1)">
            <a:hlinkClick r:id="" action="ppaction://media"/>
            <a:extLst>
              <a:ext uri="{FF2B5EF4-FFF2-40B4-BE49-F238E27FC236}">
                <a16:creationId xmlns:a16="http://schemas.microsoft.com/office/drawing/2014/main" id="{A01609EB-EE35-51E1-BC91-BCF7434D5D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77816" y="606146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068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9670" y="117566"/>
            <a:ext cx="2952206" cy="679904"/>
          </a:xfrm>
        </p:spPr>
        <p:txBody>
          <a:bodyPr>
            <a:norm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Mục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đích</a:t>
            </a:r>
            <a:r>
              <a:rPr lang="en-US" sz="2800" b="1" dirty="0">
                <a:solidFill>
                  <a:srgbClr val="FF0000"/>
                </a:solidFill>
              </a:rPr>
              <a:t> – </a:t>
            </a:r>
            <a:r>
              <a:rPr lang="en-US" sz="2800" b="1" dirty="0" err="1">
                <a:solidFill>
                  <a:srgbClr val="FF0000"/>
                </a:solidFill>
              </a:rPr>
              <a:t>yêu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cầu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509" y="667477"/>
            <a:ext cx="11665131" cy="612648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vi-VN" sz="4500" dirty="0">
                <a:latin typeface="+mj-lt"/>
              </a:rPr>
              <a:t>1. Kiến thức</a:t>
            </a:r>
          </a:p>
          <a:p>
            <a:pPr marL="0" indent="0">
              <a:buNone/>
            </a:pPr>
            <a:r>
              <a:rPr lang="vi-VN" sz="4500" dirty="0">
                <a:latin typeface="+mj-lt"/>
              </a:rPr>
              <a:t>* Cung cấp kiến thức: </a:t>
            </a:r>
          </a:p>
          <a:p>
            <a:pPr marL="0" indent="0">
              <a:buNone/>
            </a:pPr>
            <a:r>
              <a:rPr lang="vi-VN" sz="4500" dirty="0">
                <a:latin typeface="+mj-lt"/>
              </a:rPr>
              <a:t>- Trẻ biết chắp ghép các hình hình học đã học: Hình vuông, hình chữ nhật, hình tam giác, hình tròn với nhau tạo ra hình mới có ý nghĩa theo yêu cầu của cô và theo ý thích của trẻ. Gọi tên được các hình mới tạo thành.</a:t>
            </a:r>
          </a:p>
          <a:p>
            <a:pPr marL="0" indent="0">
              <a:buNone/>
            </a:pPr>
            <a:r>
              <a:rPr lang="vi-VN" sz="4500" dirty="0">
                <a:latin typeface="+mj-lt"/>
              </a:rPr>
              <a:t>* Củng cố kiến thức: </a:t>
            </a:r>
          </a:p>
          <a:p>
            <a:pPr marL="0" indent="0">
              <a:buNone/>
            </a:pPr>
            <a:r>
              <a:rPr lang="vi-VN" sz="4500" dirty="0">
                <a:latin typeface="+mj-lt"/>
              </a:rPr>
              <a:t>	- Trẻ nhận biết và gọi tên chính xác các hình hình học đã học: Hình vuông, hình chữ nhật, hình tam giác, hình tròn..</a:t>
            </a:r>
          </a:p>
          <a:p>
            <a:pPr marL="0" indent="0">
              <a:buNone/>
            </a:pPr>
            <a:r>
              <a:rPr lang="vi-VN" sz="4500" dirty="0">
                <a:latin typeface="+mj-lt"/>
              </a:rPr>
              <a:t>2. Kỹ năng:</a:t>
            </a:r>
          </a:p>
          <a:p>
            <a:pPr marL="0" indent="0">
              <a:buNone/>
            </a:pPr>
            <a:r>
              <a:rPr lang="vi-VN" sz="4500" dirty="0">
                <a:latin typeface="+mj-lt"/>
              </a:rPr>
              <a:t>* Cung cấp kỹ năng:</a:t>
            </a:r>
          </a:p>
          <a:p>
            <a:pPr marL="0" indent="0">
              <a:buNone/>
            </a:pPr>
            <a:r>
              <a:rPr lang="vi-VN" sz="4500" dirty="0">
                <a:latin typeface="+mj-lt"/>
              </a:rPr>
              <a:t>- Hình thành kỹ năng chắp ghép các hình hình học (Hình vuông, hình chữ nhật, hình tam giác, hình tròn ) với nhau để tạo thành hình mới có ý nghĩa.</a:t>
            </a:r>
          </a:p>
          <a:p>
            <a:pPr marL="0" indent="0">
              <a:buNone/>
            </a:pPr>
            <a:r>
              <a:rPr lang="vi-VN" sz="4500" dirty="0">
                <a:latin typeface="+mj-lt"/>
              </a:rPr>
              <a:t>* Củng cố kỹ năng:</a:t>
            </a:r>
          </a:p>
          <a:p>
            <a:pPr marL="0" indent="0">
              <a:buNone/>
            </a:pPr>
            <a:r>
              <a:rPr lang="vi-VN" sz="4500" dirty="0">
                <a:latin typeface="+mj-lt"/>
              </a:rPr>
              <a:t> - Phát triển ở trẻ kỹ năng quan sát, chú ý, ghi nhớ có chủ đích.</a:t>
            </a:r>
          </a:p>
          <a:p>
            <a:pPr marL="0" indent="0">
              <a:buNone/>
            </a:pPr>
            <a:r>
              <a:rPr lang="vi-VN" sz="4500" dirty="0">
                <a:latin typeface="+mj-lt"/>
              </a:rPr>
              <a:t>- Phát triển tư duy, trí tưởng tượng, vận dụng trong thực tế, khả năng sáng tạo qua các trò chơi.</a:t>
            </a:r>
          </a:p>
          <a:p>
            <a:pPr marL="0" indent="0">
              <a:buNone/>
            </a:pPr>
            <a:r>
              <a:rPr lang="vi-VN" sz="4500" dirty="0">
                <a:latin typeface="+mj-lt"/>
              </a:rPr>
              <a:t>3. Thái độ</a:t>
            </a:r>
          </a:p>
          <a:p>
            <a:pPr marL="0" indent="0">
              <a:buNone/>
            </a:pPr>
            <a:r>
              <a:rPr lang="vi-VN" sz="4500" dirty="0">
                <a:latin typeface="+mj-lt"/>
              </a:rPr>
              <a:t>- Trẻ hứng thú tham gia vào giờ học, biết chia sẻ kinh nghiệm, giúp đỡ bạn cùng tạo ra sản phẩm.</a:t>
            </a:r>
          </a:p>
          <a:p>
            <a:pPr marL="0" indent="0">
              <a:buNone/>
            </a:pPr>
            <a:r>
              <a:rPr lang="vi-VN" sz="4500" dirty="0">
                <a:latin typeface="+mj-lt"/>
              </a:rPr>
              <a:t>- Thích chắp ghép các hình học để tạo ra nhiều hình mới phù hợp với những vật dụng, đồ dùng trong trong thực tế. </a:t>
            </a:r>
          </a:p>
          <a:p>
            <a:pPr marL="0" indent="0">
              <a:buNone/>
            </a:pP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71378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AA7B0-7DFA-0EB4-BAD0-B36563883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vi-VN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F5D9D89-E6AB-5D9E-CDBA-8E4701AD28BE}"/>
              </a:ext>
            </a:extLst>
          </p:cNvPr>
          <p:cNvSpPr txBox="1">
            <a:spLocks/>
          </p:cNvSpPr>
          <p:nvPr/>
        </p:nvSpPr>
        <p:spPr>
          <a:xfrm>
            <a:off x="318655" y="1690688"/>
            <a:ext cx="11748653" cy="34077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8800" b="1" i="1" dirty="0"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Thi xem đội nào nhanh</a:t>
            </a:r>
            <a:endParaRPr lang="vi-VN" sz="8800" b="1" dirty="0"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7179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AA7B0-7DFA-0EB4-BAD0-B36563883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vi-VN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F5D9D89-E6AB-5D9E-CDBA-8E4701AD28BE}"/>
              </a:ext>
            </a:extLst>
          </p:cNvPr>
          <p:cNvSpPr txBox="1">
            <a:spLocks/>
          </p:cNvSpPr>
          <p:nvPr/>
        </p:nvSpPr>
        <p:spPr>
          <a:xfrm>
            <a:off x="318655" y="1207362"/>
            <a:ext cx="11748653" cy="34077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8800" b="1" i="1" dirty="0"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Thi xem đội nào nhanh</a:t>
            </a:r>
            <a:endParaRPr lang="vi-VN" sz="8800" b="1" dirty="0"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Bé Đi Chơi Công Viên - Bé khỏe bé ngoan - Nhạc thiếu nhi vui nhộ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77394" y="4539343"/>
            <a:ext cx="1428206" cy="142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07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24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AA7B0-7DFA-0EB4-BAD0-B36563883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vi-VN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F5D9D89-E6AB-5D9E-CDBA-8E4701AD28BE}"/>
              </a:ext>
            </a:extLst>
          </p:cNvPr>
          <p:cNvSpPr txBox="1">
            <a:spLocks/>
          </p:cNvSpPr>
          <p:nvPr/>
        </p:nvSpPr>
        <p:spPr>
          <a:xfrm>
            <a:off x="318655" y="1690688"/>
            <a:ext cx="11748653" cy="34077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vi-VN" sz="12000" b="1" dirty="0"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Chung sức</a:t>
            </a:r>
          </a:p>
        </p:txBody>
      </p:sp>
    </p:spTree>
    <p:extLst>
      <p:ext uri="{BB962C8B-B14F-4D97-AF65-F5344CB8AC3E}">
        <p14:creationId xmlns:p14="http://schemas.microsoft.com/office/powerpoint/2010/main" val="708648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AA7B0-7DFA-0EB4-BAD0-B36563883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vi-VN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F5D9D89-E6AB-5D9E-CDBA-8E4701AD28BE}"/>
              </a:ext>
            </a:extLst>
          </p:cNvPr>
          <p:cNvSpPr txBox="1">
            <a:spLocks/>
          </p:cNvSpPr>
          <p:nvPr/>
        </p:nvSpPr>
        <p:spPr>
          <a:xfrm>
            <a:off x="318655" y="1690688"/>
            <a:ext cx="11748653" cy="34077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vi-VN" sz="12000" b="1" dirty="0"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Chung sức</a:t>
            </a:r>
          </a:p>
        </p:txBody>
      </p:sp>
      <p:pic>
        <p:nvPicPr>
          <p:cNvPr id="5" name="NhacNhaySap20Phut-VA-4262301 (mp3cut.net)">
            <a:hlinkClick r:id="" action="ppaction://media"/>
            <a:extLst>
              <a:ext uri="{FF2B5EF4-FFF2-40B4-BE49-F238E27FC236}">
                <a16:creationId xmlns:a16="http://schemas.microsoft.com/office/drawing/2014/main" id="{C44FFB63-71C1-CBAD-0998-45E52426A1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74382" y="489527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83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7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ẮC BLING (BẮC NINH) - OFFICIAL MV - HOÀ MINZY ft NS XUÂN HINH x MASEW x TUẤN CRY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430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96697" y="5523411"/>
            <a:ext cx="1136469" cy="113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05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09028DE-F660-4B74-68A7-8C716A72229E}"/>
              </a:ext>
            </a:extLst>
          </p:cNvPr>
          <p:cNvSpPr/>
          <p:nvPr/>
        </p:nvSpPr>
        <p:spPr>
          <a:xfrm>
            <a:off x="3739795" y="1315093"/>
            <a:ext cx="3924728" cy="5262078"/>
          </a:xfrm>
          <a:prstGeom prst="rect">
            <a:avLst/>
          </a:prstGeom>
          <a:solidFill>
            <a:srgbClr val="75DBF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B98F7683-B787-6770-4E9B-2246ACDC16AC}"/>
              </a:ext>
            </a:extLst>
          </p:cNvPr>
          <p:cNvSpPr/>
          <p:nvPr/>
        </p:nvSpPr>
        <p:spPr>
          <a:xfrm>
            <a:off x="2712378" y="280829"/>
            <a:ext cx="5825447" cy="103426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F8AE36-5792-4530-CC39-5EE58D0854A7}"/>
              </a:ext>
            </a:extLst>
          </p:cNvPr>
          <p:cNvSpPr/>
          <p:nvPr/>
        </p:nvSpPr>
        <p:spPr>
          <a:xfrm>
            <a:off x="4109663" y="1681537"/>
            <a:ext cx="791110" cy="6678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109EDFA-3DD9-5637-5BAE-3242BF2CE823}"/>
              </a:ext>
            </a:extLst>
          </p:cNvPr>
          <p:cNvSpPr/>
          <p:nvPr/>
        </p:nvSpPr>
        <p:spPr>
          <a:xfrm>
            <a:off x="5331860" y="1681537"/>
            <a:ext cx="791110" cy="6678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E1492CF-9EE8-1143-BCC8-16B4A755827C}"/>
              </a:ext>
            </a:extLst>
          </p:cNvPr>
          <p:cNvSpPr/>
          <p:nvPr/>
        </p:nvSpPr>
        <p:spPr>
          <a:xfrm>
            <a:off x="6554058" y="1681537"/>
            <a:ext cx="791110" cy="6678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92D29B2-81DB-5582-661B-68A4760EB5EB}"/>
              </a:ext>
            </a:extLst>
          </p:cNvPr>
          <p:cNvSpPr/>
          <p:nvPr/>
        </p:nvSpPr>
        <p:spPr>
          <a:xfrm>
            <a:off x="5347165" y="2990205"/>
            <a:ext cx="791110" cy="6678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ACA144F-0E0C-A3F5-B554-029EF72BA9C1}"/>
              </a:ext>
            </a:extLst>
          </p:cNvPr>
          <p:cNvSpPr/>
          <p:nvPr/>
        </p:nvSpPr>
        <p:spPr>
          <a:xfrm>
            <a:off x="6578889" y="3008185"/>
            <a:ext cx="791110" cy="6678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9332E5-EA23-4E2D-524C-2BF71902A396}"/>
              </a:ext>
            </a:extLst>
          </p:cNvPr>
          <p:cNvSpPr/>
          <p:nvPr/>
        </p:nvSpPr>
        <p:spPr>
          <a:xfrm>
            <a:off x="4140273" y="2997056"/>
            <a:ext cx="791110" cy="6678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420B883-7710-1D46-6315-DBCBA07EAF20}"/>
              </a:ext>
            </a:extLst>
          </p:cNvPr>
          <p:cNvSpPr/>
          <p:nvPr/>
        </p:nvSpPr>
        <p:spPr>
          <a:xfrm>
            <a:off x="4140273" y="4312576"/>
            <a:ext cx="791110" cy="6678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9F0B88A-CA67-02CA-EC28-848F3E3BE72B}"/>
              </a:ext>
            </a:extLst>
          </p:cNvPr>
          <p:cNvSpPr/>
          <p:nvPr/>
        </p:nvSpPr>
        <p:spPr>
          <a:xfrm>
            <a:off x="6578889" y="4312576"/>
            <a:ext cx="791110" cy="6678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4352F3A-B16F-15CE-A5F5-5C986D02B682}"/>
              </a:ext>
            </a:extLst>
          </p:cNvPr>
          <p:cNvSpPr/>
          <p:nvPr/>
        </p:nvSpPr>
        <p:spPr>
          <a:xfrm>
            <a:off x="5177747" y="4646486"/>
            <a:ext cx="1099335" cy="19306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564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B0663-9A1F-8824-AEE2-457CA42F4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534" y="-92466"/>
            <a:ext cx="3762443" cy="1642227"/>
          </a:xfr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vi-VN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579BC2E-A79A-4E36-8CE7-A754D06C0BF8}"/>
              </a:ext>
            </a:extLst>
          </p:cNvPr>
          <p:cNvSpPr txBox="1">
            <a:spLocks/>
          </p:cNvSpPr>
          <p:nvPr/>
        </p:nvSpPr>
        <p:spPr>
          <a:xfrm>
            <a:off x="641279" y="1162843"/>
            <a:ext cx="355913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vi-VN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2BA88EA-722F-C21F-0E62-B8108BF28587}"/>
              </a:ext>
            </a:extLst>
          </p:cNvPr>
          <p:cNvSpPr txBox="1">
            <a:spLocks/>
          </p:cNvSpPr>
          <p:nvPr/>
        </p:nvSpPr>
        <p:spPr>
          <a:xfrm>
            <a:off x="156147" y="302062"/>
            <a:ext cx="11749694" cy="6554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000" b="1" dirty="0">
                <a:ln w="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cs typeface="Times New Roman" panose="02020603050405020304" pitchFamily="18" charset="0"/>
              </a:rPr>
              <a:t>BÉ VUI HỌC TOÁN</a:t>
            </a:r>
          </a:p>
          <a:p>
            <a:pPr algn="ctr"/>
            <a:endParaRPr lang="en-US" sz="3200" b="1" dirty="0">
              <a:ln w="0">
                <a:solidFill>
                  <a:srgbClr val="7030A0"/>
                </a:solidFill>
              </a:ln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cs typeface="Times New Roman" panose="02020603050405020304" pitchFamily="18" charset="0"/>
            </a:endParaRPr>
          </a:p>
          <a:p>
            <a:r>
              <a:rPr lang="en-US" sz="6600" b="1" i="1" dirty="0" err="1">
                <a:ln w="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cs typeface="Times New Roman" panose="02020603050405020304" pitchFamily="18" charset="0"/>
              </a:rPr>
              <a:t>Chủ</a:t>
            </a:r>
            <a:r>
              <a:rPr lang="en-US" sz="6600" b="1" i="1" dirty="0">
                <a:ln w="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cs typeface="Times New Roman" panose="02020603050405020304" pitchFamily="18" charset="0"/>
              </a:rPr>
              <a:t> </a:t>
            </a:r>
            <a:r>
              <a:rPr lang="en-US" sz="6600" b="1" i="1" dirty="0" err="1">
                <a:ln w="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cs typeface="Times New Roman" panose="02020603050405020304" pitchFamily="18" charset="0"/>
              </a:rPr>
              <a:t>để</a:t>
            </a:r>
            <a:r>
              <a:rPr lang="en-US" sz="6600" b="1" i="1" dirty="0">
                <a:ln w="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en-US" sz="6600" b="1" i="1" dirty="0" err="1">
                <a:ln w="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cs typeface="Times New Roman" panose="02020603050405020304" pitchFamily="18" charset="0"/>
              </a:rPr>
              <a:t>Đất</a:t>
            </a:r>
            <a:r>
              <a:rPr lang="en-US" sz="6600" b="1" i="1" dirty="0">
                <a:ln w="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cs typeface="Times New Roman" panose="02020603050405020304" pitchFamily="18" charset="0"/>
              </a:rPr>
              <a:t> </a:t>
            </a:r>
            <a:r>
              <a:rPr lang="en-US" sz="6600" b="1" i="1" dirty="0" err="1">
                <a:ln w="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cs typeface="Times New Roman" panose="02020603050405020304" pitchFamily="18" charset="0"/>
              </a:rPr>
              <a:t>nước</a:t>
            </a:r>
            <a:r>
              <a:rPr lang="en-US" sz="6600" b="1" i="1" dirty="0">
                <a:ln w="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cs typeface="Times New Roman" panose="02020603050405020304" pitchFamily="18" charset="0"/>
              </a:rPr>
              <a:t> </a:t>
            </a:r>
            <a:r>
              <a:rPr lang="en-US" sz="6600" b="1" i="1" dirty="0" err="1">
                <a:ln w="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cs typeface="Times New Roman" panose="02020603050405020304" pitchFamily="18" charset="0"/>
              </a:rPr>
              <a:t>Việt</a:t>
            </a:r>
            <a:r>
              <a:rPr lang="en-US" sz="6600" b="1" i="1" dirty="0">
                <a:ln w="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cs typeface="Times New Roman" panose="02020603050405020304" pitchFamily="18" charset="0"/>
              </a:rPr>
              <a:t> Nam </a:t>
            </a:r>
            <a:r>
              <a:rPr lang="en-US" sz="6600" b="1" i="1" dirty="0" err="1">
                <a:ln w="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cs typeface="Times New Roman" panose="02020603050405020304" pitchFamily="18" charset="0"/>
              </a:rPr>
              <a:t>diệu</a:t>
            </a:r>
            <a:r>
              <a:rPr lang="en-US" sz="6600" b="1" i="1" dirty="0">
                <a:ln w="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cs typeface="Times New Roman" panose="02020603050405020304" pitchFamily="18" charset="0"/>
              </a:rPr>
              <a:t> </a:t>
            </a:r>
            <a:r>
              <a:rPr lang="en-US" sz="6600" b="1" i="1" dirty="0" err="1">
                <a:ln w="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cs typeface="Times New Roman" panose="02020603050405020304" pitchFamily="18" charset="0"/>
              </a:rPr>
              <a:t>kỳ</a:t>
            </a:r>
            <a:r>
              <a:rPr lang="en-US" sz="6600" b="1" i="1" dirty="0">
                <a:ln w="0">
                  <a:solidFill>
                    <a:srgbClr val="7030A0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cs typeface="Times New Roman" panose="02020603050405020304" pitchFamily="18" charset="0"/>
              </a:rPr>
              <a:t>.  </a:t>
            </a:r>
            <a:endParaRPr lang="vi-VN" sz="6600" b="1" i="1" dirty="0">
              <a:ln w="0">
                <a:solidFill>
                  <a:srgbClr val="7030A0"/>
                </a:solidFill>
              </a:ln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cs typeface="Times New Roman" panose="02020603050405020304" pitchFamily="18" charset="0"/>
            </a:endParaRPr>
          </a:p>
        </p:txBody>
      </p:sp>
      <p:pic>
        <p:nvPicPr>
          <p:cNvPr id="3" name="[Nhạc sự kiện BNA C11] - Nhạc tôn vinh, trao thưở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97886" y="58528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82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5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30BA1-D184-2D57-9878-05CF44B97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8705" y="365125"/>
            <a:ext cx="8826305" cy="1325563"/>
          </a:xfrm>
        </p:spPr>
        <p:txBody>
          <a:bodyPr/>
          <a:lstStyle/>
          <a:p>
            <a:r>
              <a:rPr lang="en-US">
                <a:solidFill>
                  <a:srgbClr val="002060"/>
                </a:solidFill>
              </a:rPr>
              <a:t>Du lịch vòng quanh thủ đô Hà Nội</a:t>
            </a:r>
            <a:endParaRPr lang="vi-VN">
              <a:solidFill>
                <a:srgbClr val="002060"/>
              </a:solidFill>
            </a:endParaRPr>
          </a:p>
        </p:txBody>
      </p:sp>
      <p:pic>
        <p:nvPicPr>
          <p:cNvPr id="3" name="BabySharkDance-VA-5837750 (mp3cut.net) (5)">
            <a:hlinkClick r:id="" action="ppaction://media"/>
            <a:extLst>
              <a:ext uri="{FF2B5EF4-FFF2-40B4-BE49-F238E27FC236}">
                <a16:creationId xmlns:a16="http://schemas.microsoft.com/office/drawing/2014/main" id="{60C2BB64-3D9C-5307-3530-DB7C2A3488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23704" y="537309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90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&amp;N\Desktop\rap-xiec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21455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26A946-CF63-AE09-9C4C-3BDD4D24DE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Nhạc làm ảo thuật (mp3cut.net)">
            <a:hlinkClick r:id="" action="ppaction://media"/>
            <a:extLst>
              <a:ext uri="{FF2B5EF4-FFF2-40B4-BE49-F238E27FC236}">
                <a16:creationId xmlns:a16="http://schemas.microsoft.com/office/drawing/2014/main" id="{F3DF2FD0-E460-7FB9-D48E-F7C845AA9D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54499" y="570187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65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7E44B1-F7AF-1529-D8C9-57C17C6C3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371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ADF2DC3-292D-FB36-0372-550533F0155C}"/>
              </a:ext>
            </a:extLst>
          </p:cNvPr>
          <p:cNvSpPr txBox="1"/>
          <p:nvPr/>
        </p:nvSpPr>
        <p:spPr>
          <a:xfrm>
            <a:off x="2540505" y="1480359"/>
            <a:ext cx="64467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rổ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5" name="VoCaiTayLenDiBeatInstrumental-V (mp3cut.net) (1)">
            <a:hlinkClick r:id="" action="ppaction://media"/>
            <a:extLst>
              <a:ext uri="{FF2B5EF4-FFF2-40B4-BE49-F238E27FC236}">
                <a16:creationId xmlns:a16="http://schemas.microsoft.com/office/drawing/2014/main" id="{96212E24-9A38-D293-1046-109F61CA66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26444" y="568132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82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CE80896-FBD2-497F-BAF8-D46BD69774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360" y="0"/>
            <a:ext cx="8168639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0" y="365125"/>
            <a:ext cx="4023359" cy="242969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Ghé</a:t>
            </a:r>
            <a:r>
              <a:rPr lang="en-US" sz="2800" dirty="0"/>
              <a:t> </a:t>
            </a:r>
            <a:r>
              <a:rPr lang="en-US" sz="2800" dirty="0" err="1"/>
              <a:t>thăm</a:t>
            </a:r>
            <a:r>
              <a:rPr lang="en-US" sz="2800" dirty="0"/>
              <a:t>: </a:t>
            </a:r>
            <a:r>
              <a:rPr lang="en-US" sz="2800" dirty="0" err="1"/>
              <a:t>Chùa</a:t>
            </a:r>
            <a:r>
              <a:rPr lang="en-US" sz="2800" dirty="0"/>
              <a:t> 1 </a:t>
            </a:r>
            <a:r>
              <a:rPr lang="en-US" sz="2800" dirty="0" err="1"/>
              <a:t>cột</a:t>
            </a:r>
            <a:r>
              <a:rPr lang="en-US" sz="2800" dirty="0"/>
              <a:t>. </a:t>
            </a:r>
          </a:p>
          <a:p>
            <a:pPr algn="ctr"/>
            <a:r>
              <a:rPr lang="en-US" sz="2800" dirty="0"/>
              <a:t>-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nhận</a:t>
            </a:r>
            <a:r>
              <a:rPr lang="en-US" sz="2800" dirty="0"/>
              <a:t> </a:t>
            </a:r>
            <a:r>
              <a:rPr lang="en-US" sz="2800" dirty="0" err="1"/>
              <a:t>gì</a:t>
            </a:r>
            <a:r>
              <a:rPr lang="en-US" sz="2800" dirty="0"/>
              <a:t> </a:t>
            </a:r>
            <a:r>
              <a:rPr lang="en-US" sz="2800" dirty="0" err="1"/>
              <a:t>về</a:t>
            </a:r>
            <a:r>
              <a:rPr lang="en-US" sz="2800" dirty="0"/>
              <a:t> </a:t>
            </a:r>
            <a:r>
              <a:rPr lang="en-US" sz="2800" dirty="0" err="1"/>
              <a:t>kiến</a:t>
            </a:r>
            <a:r>
              <a:rPr lang="en-US" sz="2800" dirty="0"/>
              <a:t> </a:t>
            </a:r>
            <a:r>
              <a:rPr lang="en-US" sz="2800" dirty="0" err="1"/>
              <a:t>trúc</a:t>
            </a:r>
            <a:r>
              <a:rPr lang="en-US" sz="2800" dirty="0"/>
              <a:t> </a:t>
            </a:r>
            <a:r>
              <a:rPr lang="en-US" sz="2800" dirty="0" err="1"/>
              <a:t>độc</a:t>
            </a:r>
            <a:r>
              <a:rPr lang="en-US" sz="2800" dirty="0"/>
              <a:t> </a:t>
            </a:r>
            <a:r>
              <a:rPr lang="en-US" sz="2800" dirty="0" err="1"/>
              <a:t>đáo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ngôi</a:t>
            </a:r>
            <a:r>
              <a:rPr lang="en-US" sz="2800" dirty="0"/>
              <a:t> </a:t>
            </a:r>
            <a:r>
              <a:rPr lang="en-US" sz="2800" dirty="0" err="1"/>
              <a:t>chùa</a:t>
            </a:r>
            <a:r>
              <a:rPr lang="en-US" sz="28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740749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1609</TotalTime>
  <Words>585</Words>
  <Application>Microsoft Office PowerPoint</Application>
  <PresentationFormat>Widescreen</PresentationFormat>
  <Paragraphs>53</Paragraphs>
  <Slides>25</Slides>
  <Notes>0</Notes>
  <HiddenSlides>0</HiddenSlides>
  <MMClips>11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Mục đích – yêu cầu </vt:lpstr>
      <vt:lpstr>Chương trình: </vt:lpstr>
      <vt:lpstr>Du lịch vòng quanh thủ đô Hà Nội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Ngoài chìa 1 Cột và LĂng Bác ra ở Hà Nội còn điều gì mà các con biết nữa? </vt:lpstr>
      <vt:lpstr>PowerPoint Presentation</vt:lpstr>
      <vt:lpstr>Bé trổ tài thông minh Ghép hình theo ý thích</vt:lpstr>
      <vt:lpstr>PowerPoint Presentation</vt:lpstr>
      <vt:lpstr>Trò chơi 1</vt:lpstr>
      <vt:lpstr>Trò chơi 1</vt:lpstr>
      <vt:lpstr>Trò chơi 2</vt:lpstr>
      <vt:lpstr>Trò chơi 2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Khanh Khac</dc:creator>
  <cp:lastModifiedBy>Quân pham</cp:lastModifiedBy>
  <cp:revision>47</cp:revision>
  <dcterms:created xsi:type="dcterms:W3CDTF">2024-04-22T14:45:57Z</dcterms:created>
  <dcterms:modified xsi:type="dcterms:W3CDTF">2026-06-30T08:15:48Z</dcterms:modified>
</cp:coreProperties>
</file>